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media/image1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5.jpeg" ContentType="image/jpeg"/>
  <Override PartName="/ppt/media/image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l-PL" sz="4400" spc="-1" strike="noStrike">
                <a:latin typeface="Arial"/>
              </a:rPr>
              <a:t>Kliknij, aby przesunąć slajd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pl-PL" sz="1400" spc="-1" strike="noStrike">
                <a:latin typeface="Times New Roman"/>
              </a:defRPr>
            </a:lvl1pPr>
          </a:lstStyle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pl-PL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89CB77DB-F0BE-4994-848F-C0C7A69EC3F1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1A02B16F-BC75-44A9-A1D0-58C1AE9A674E}" type="slidenum">
              <a:rPr b="0" lang="pl-PL" sz="1200" spc="-1" strike="noStrike">
                <a:latin typeface="Times New Roman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4CF6062-A83A-44F6-9EDD-9AD39E12279C}" type="slidenum">
              <a:rPr b="0" lang="pl-PL" sz="1200" spc="-1" strike="noStrike">
                <a:latin typeface="Times New Roman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160" cy="3083040"/>
          </a:xfrm>
          <a:prstGeom prst="rect">
            <a:avLst/>
          </a:prstGeom>
          <a:ln w="0">
            <a:noFill/>
          </a:ln>
        </p:spPr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160" cy="359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68560" cy="455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872A508-5CF4-4C5F-BCA5-BDC15760A8E9}" type="slidenum">
              <a:rPr b="0" lang="pl-PL" sz="1200" spc="-1" strike="noStrike">
                <a:latin typeface="Times New Roman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0D357D-E99A-4A36-9F05-1B5A0ECF815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641E95-DF7D-4EB2-BB73-FB69AAD9BDE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02A1D8-55F5-4C95-A4F3-DC2BA4E595E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F431CC1-B40F-45E8-96D6-CCE642369BE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1995DF-CEB2-459D-AD23-DDAF98B16C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0F154D-2ACE-42AE-B2FB-C3BD63CD55C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FE4137-9949-4711-810C-929B6D2BDC1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11903D-A9E0-4F87-8AE5-591D1408EC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53D8B7-5E0E-424A-912D-2A2D0EDAED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84B3EA8-3B71-4CE1-9192-4E1DF2592C5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50D8C76-685E-4BFE-B662-0326DF0C8E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l-PL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DCCE117-8953-41E4-925D-2D34EC703F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l-PL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5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pl-PL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pl-P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5DB2D24-79F1-443E-98CD-31671220C59B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39960" cy="361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pl-PL" sz="1400" spc="-1" strike="noStrike">
                <a:latin typeface="Times New Roman"/>
              </a:defRPr>
            </a:lvl1pPr>
          </a:lstStyle>
          <a:p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pl-PL" sz="4400" spc="-1" strike="noStrike">
                <a:latin typeface="Arial"/>
              </a:rPr>
              <a:t>Kliknij, aby edytować format tekstu tytułu</a:t>
            </a:r>
            <a:endParaRPr b="0" lang="pl-PL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latin typeface="Arial"/>
              </a:rPr>
              <a:t>Kliknij, aby edytować format tekstu konspektu</a:t>
            </a:r>
            <a:endParaRPr b="0" lang="pl-PL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800" spc="-1" strike="noStrike">
                <a:latin typeface="Arial"/>
              </a:rPr>
              <a:t>Drugi poziom konspektu</a:t>
            </a:r>
            <a:endParaRPr b="0" lang="pl-PL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latin typeface="Arial"/>
              </a:rPr>
              <a:t>Trzeci poziom konspektu</a:t>
            </a:r>
            <a:endParaRPr b="0" lang="pl-PL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latin typeface="Arial"/>
              </a:rPr>
              <a:t>Czwarty poziom konspektu</a:t>
            </a:r>
            <a:endParaRPr b="0" lang="pl-PL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Piąty poziom konspektu</a:t>
            </a:r>
            <a:endParaRPr b="0" lang="pl-PL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Szósty poziom konspektu</a:t>
            </a:r>
            <a:endParaRPr b="0" lang="pl-PL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latin typeface="Arial"/>
              </a:rPr>
              <a:t>Siódmy poziom konspektu</a:t>
            </a:r>
            <a:endParaRPr b="0" lang="pl-PL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rafika1" descr=""/>
          <p:cNvPicPr/>
          <p:nvPr/>
        </p:nvPicPr>
        <p:blipFill>
          <a:blip r:embed="rId2"/>
          <a:stretch/>
        </p:blipFill>
        <p:spPr>
          <a:xfrm>
            <a:off x="181440" y="132120"/>
            <a:ext cx="859680" cy="730800"/>
          </a:xfrm>
          <a:prstGeom prst="rect">
            <a:avLst/>
          </a:prstGeom>
          <a:ln w="0">
            <a:noFill/>
          </a:ln>
        </p:spPr>
      </p:pic>
      <p:sp>
        <p:nvSpPr>
          <p:cNvPr id="48" name="pole tekstowe 1"/>
          <p:cNvSpPr/>
          <p:nvPr/>
        </p:nvSpPr>
        <p:spPr>
          <a:xfrm>
            <a:off x="1260000" y="180000"/>
            <a:ext cx="9719640" cy="83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l-PL" sz="3200" spc="-1" strike="noStrike">
                <a:solidFill>
                  <a:srgbClr val="000000"/>
                </a:solidFill>
                <a:latin typeface="Garamond"/>
                <a:ea typeface="DejaVu Sans"/>
              </a:rPr>
              <a:t>Praktyki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  <a:buNone/>
            </a:pPr>
            <a:r>
              <a:rPr b="0" lang="pl-PL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Zapraszamy wszystkich chętnych do odbycia praktyk w Samodzielnym Publicznym Zespole Opieki Zdrowotnej</a:t>
            </a:r>
            <a:endParaRPr b="0" lang="pl-PL" sz="21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  <a:buNone/>
            </a:pPr>
            <a:r>
              <a:rPr b="0" lang="pl-PL" sz="2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Praktyki to doskonała okazja, aby zdobyć cenne doświadczenie zawodowe i rozwijać umiejętności. Uczestnicząc w praktykach, masz szansę nawiązania nowych kontaktów i sprawdzenia się w rzeczywistych sytuacjach pracy. To także dobry sposób na rozwój – praktyki uczą odpowiedzialności, organizacji czasu i pracy zespołowej. Każda chwila spędzona na praktykach przyczynia się do Twojego rozwoju. Dołącz do nas!</a:t>
            </a:r>
            <a:endParaRPr b="0" lang="pl-PL" sz="2100" spc="-1" strike="noStrike">
              <a:latin typeface="Arial"/>
            </a:endParaRPr>
          </a:p>
          <a:p>
            <a:pPr>
              <a:lnSpc>
                <a:spcPct val="60000"/>
              </a:lnSpc>
              <a:spcBef>
                <a:spcPts val="1414"/>
              </a:spcBef>
              <a:buNone/>
            </a:pPr>
            <a:endParaRPr b="0" lang="pl-PL" sz="2000" spc="-1" strike="noStrike">
              <a:latin typeface="Arial"/>
            </a:endParaRPr>
          </a:p>
          <a:p>
            <a:pPr algn="r">
              <a:lnSpc>
                <a:spcPct val="60000"/>
              </a:lnSpc>
              <a:spcBef>
                <a:spcPts val="1414"/>
              </a:spcBef>
              <a:buNone/>
            </a:pPr>
            <a:r>
              <a:rPr b="0" lang="pl-PL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Dyrekcja SP ZOZ w Kościanie</a:t>
            </a:r>
            <a:endParaRPr b="0" lang="pl-PL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fika1" descr=""/>
          <p:cNvPicPr/>
          <p:nvPr/>
        </p:nvPicPr>
        <p:blipFill>
          <a:blip r:embed="rId2"/>
          <a:stretch/>
        </p:blipFill>
        <p:spPr>
          <a:xfrm>
            <a:off x="181440" y="132120"/>
            <a:ext cx="859680" cy="730800"/>
          </a:xfrm>
          <a:prstGeom prst="rect">
            <a:avLst/>
          </a:prstGeom>
          <a:ln w="0">
            <a:noFill/>
          </a:ln>
        </p:spPr>
      </p:pic>
      <p:sp>
        <p:nvSpPr>
          <p:cNvPr id="50" name="pole tekstowe 1"/>
          <p:cNvSpPr/>
          <p:nvPr/>
        </p:nvSpPr>
        <p:spPr>
          <a:xfrm>
            <a:off x="2108520" y="6534720"/>
            <a:ext cx="6770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pl-PL" sz="1800" spc="-1" strike="noStrike">
                <a:solidFill>
                  <a:srgbClr val="000000"/>
                </a:solidFill>
                <a:latin typeface="Garamond"/>
                <a:ea typeface="DejaVu Sans"/>
              </a:rPr>
              <a:t> </a:t>
            </a: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51" name="Dowolny kształt: kształt 1"/>
          <p:cNvSpPr/>
          <p:nvPr/>
        </p:nvSpPr>
        <p:spPr>
          <a:xfrm>
            <a:off x="4408560" y="190080"/>
            <a:ext cx="2156760" cy="71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PRAKTYKI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52" name="Łącznik prosty ze strzałką 14"/>
          <p:cNvSpPr/>
          <p:nvPr/>
        </p:nvSpPr>
        <p:spPr>
          <a:xfrm flipH="1">
            <a:off x="3626280" y="450360"/>
            <a:ext cx="523080" cy="280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Dowolny kształt: kształt 3"/>
          <p:cNvSpPr/>
          <p:nvPr/>
        </p:nvSpPr>
        <p:spPr>
          <a:xfrm>
            <a:off x="2170440" y="630720"/>
            <a:ext cx="1069200" cy="2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Gdzie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54" name="Dowolny kształt: kształt 2"/>
          <p:cNvSpPr/>
          <p:nvPr/>
        </p:nvSpPr>
        <p:spPr>
          <a:xfrm>
            <a:off x="1982880" y="902880"/>
            <a:ext cx="1436760" cy="716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SP ZOZ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ul. Szpitalna 7,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64-000 Kościan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55" name="Łącznik prosty ze strzałką 15"/>
          <p:cNvSpPr/>
          <p:nvPr/>
        </p:nvSpPr>
        <p:spPr>
          <a:xfrm>
            <a:off x="2700000" y="1816560"/>
            <a:ext cx="360" cy="343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Dowolny kształt: kształt 5"/>
          <p:cNvSpPr/>
          <p:nvPr/>
        </p:nvSpPr>
        <p:spPr>
          <a:xfrm>
            <a:off x="2170440" y="2261520"/>
            <a:ext cx="1069200" cy="2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Kiedy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57" name="Dowolny kształt: kształt 4"/>
          <p:cNvSpPr/>
          <p:nvPr/>
        </p:nvSpPr>
        <p:spPr>
          <a:xfrm>
            <a:off x="1620000" y="2520000"/>
            <a:ext cx="2159640" cy="107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Praktykant może odbywać praktyki w określonym terminie w zależności od zapisów w umowie o praktyki lub wymagań uczelni/szkoły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58" name="Łącznik prosty ze strzałką 16"/>
          <p:cNvSpPr/>
          <p:nvPr/>
        </p:nvSpPr>
        <p:spPr>
          <a:xfrm flipH="1">
            <a:off x="2699640" y="3780000"/>
            <a:ext cx="1440" cy="35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Dowolny kształt: kształt 7"/>
          <p:cNvSpPr/>
          <p:nvPr/>
        </p:nvSpPr>
        <p:spPr>
          <a:xfrm>
            <a:off x="2170440" y="4227840"/>
            <a:ext cx="1069200" cy="2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Kontakt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0" name="Dowolny kształt: kształt 6"/>
          <p:cNvSpPr/>
          <p:nvPr/>
        </p:nvSpPr>
        <p:spPr>
          <a:xfrm>
            <a:off x="1800000" y="4500000"/>
            <a:ext cx="1831320" cy="98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Dział Kadr i Płac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kadry@szpital.koscian.pl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65 525 03 16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65 525 03 25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65 525 03 02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1" name="Łącznik prosty ze strzałką 17"/>
          <p:cNvSpPr/>
          <p:nvPr/>
        </p:nvSpPr>
        <p:spPr>
          <a:xfrm>
            <a:off x="5491800" y="1085400"/>
            <a:ext cx="3960" cy="50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Dowolny kształt: kształt 9"/>
          <p:cNvSpPr/>
          <p:nvPr/>
        </p:nvSpPr>
        <p:spPr>
          <a:xfrm>
            <a:off x="4912920" y="1737360"/>
            <a:ext cx="1249200" cy="271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Rekrutacja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3" name="Dowolny kształt: kształt 8"/>
          <p:cNvSpPr/>
          <p:nvPr/>
        </p:nvSpPr>
        <p:spPr>
          <a:xfrm>
            <a:off x="4728960" y="2010240"/>
            <a:ext cx="1616760" cy="89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Praktykantów zapraszamy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 </a:t>
            </a: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w czwartki i piątki w godzinach 7.00-14.35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4" name="Łącznik prosty ze strzałką 18"/>
          <p:cNvSpPr/>
          <p:nvPr/>
        </p:nvSpPr>
        <p:spPr>
          <a:xfrm>
            <a:off x="5495400" y="3111480"/>
            <a:ext cx="360" cy="30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Dowolny kształt: kształt 11"/>
          <p:cNvSpPr/>
          <p:nvPr/>
        </p:nvSpPr>
        <p:spPr>
          <a:xfrm>
            <a:off x="4862520" y="3569760"/>
            <a:ext cx="1436760" cy="36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Warunek przyjęcia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6" name="Dowolny kształt: kształt 10"/>
          <p:cNvSpPr/>
          <p:nvPr/>
        </p:nvSpPr>
        <p:spPr>
          <a:xfrm>
            <a:off x="4680000" y="3934440"/>
            <a:ext cx="1831320" cy="1105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Realizacja praktyk wymaga uprzedniej zgody zarówno uczelni/szkoły, jak i placówki przyjmującej praktykanta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7" name="Łącznik prosty ze strzałką 19"/>
          <p:cNvSpPr/>
          <p:nvPr/>
        </p:nvSpPr>
        <p:spPr>
          <a:xfrm>
            <a:off x="6790320" y="592560"/>
            <a:ext cx="530280" cy="41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8004">
            <a:solidFill>
              <a:srgbClr val="ff4000"/>
            </a:solidFill>
            <a:miter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Dowolny kształt: kształt 13"/>
          <p:cNvSpPr/>
          <p:nvPr/>
        </p:nvSpPr>
        <p:spPr>
          <a:xfrm>
            <a:off x="7584480" y="1078200"/>
            <a:ext cx="1972440" cy="53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ee6ef"/>
          </a:solidFill>
          <a:ln w="18004">
            <a:solidFill>
              <a:srgbClr val="2a6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Dokumenty wymagane od kandydata:</a:t>
            </a:r>
            <a:endParaRPr b="0" lang="pl-PL" sz="1200" spc="-1" strike="noStrike">
              <a:latin typeface="Arial"/>
            </a:endParaRPr>
          </a:p>
        </p:txBody>
      </p:sp>
      <p:sp>
        <p:nvSpPr>
          <p:cNvPr id="69" name="Dowolny kształt: kształt 12"/>
          <p:cNvSpPr/>
          <p:nvPr/>
        </p:nvSpPr>
        <p:spPr>
          <a:xfrm>
            <a:off x="7417080" y="1620000"/>
            <a:ext cx="2307600" cy="3060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18004">
            <a:solidFill>
              <a:srgbClr val="2a6099"/>
            </a:solidFill>
            <a:miter/>
          </a:ln>
          <a:effectLst>
            <a:outerShdw algn="tl" dir="2700000" dist="25455">
              <a:srgbClr val="ff542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1.Podanie o praktyki (załącznik)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2. Zaświadczenie o byciu uczniem/studentem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3. Orzeczenie lekarskie o zdolności do pracy </a:t>
            </a: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(w zależności od zapisu w umowie o praktyki)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4. Zaświadczenie lekarskie do celów sanitarno-epidemiologicznych </a:t>
            </a: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(w zależności od zapisu w umowie o praktyki)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Times New Roman"/>
                <a:ea typeface="Segoe UI"/>
              </a:rPr>
              <a:t>5. Zaświadczenie o niekaralności z Krajowego Rejestru Karnego w przypadku osób które będą zajmowały się leczeniem lub opieką nad małoletnimi</a:t>
            </a: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fika1" descr=""/>
          <p:cNvPicPr/>
          <p:nvPr/>
        </p:nvPicPr>
        <p:blipFill>
          <a:blip r:embed="rId2"/>
          <a:stretch/>
        </p:blipFill>
        <p:spPr>
          <a:xfrm>
            <a:off x="181440" y="132120"/>
            <a:ext cx="859680" cy="730800"/>
          </a:xfrm>
          <a:prstGeom prst="rect">
            <a:avLst/>
          </a:prstGeom>
          <a:ln w="0">
            <a:noFill/>
          </a:ln>
        </p:spPr>
      </p:pic>
      <p:sp>
        <p:nvSpPr>
          <p:cNvPr id="71" name="pole tekstowe 1"/>
          <p:cNvSpPr/>
          <p:nvPr/>
        </p:nvSpPr>
        <p:spPr>
          <a:xfrm>
            <a:off x="1260000" y="180000"/>
            <a:ext cx="9357120" cy="96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endParaRPr b="0" lang="pl-PL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pl-PL" sz="3200" spc="-1" strike="noStrike">
                <a:solidFill>
                  <a:srgbClr val="000000"/>
                </a:solidFill>
                <a:latin typeface="Garamond"/>
                <a:ea typeface="DejaVu Sans"/>
              </a:rPr>
              <a:t>Praktyki</a:t>
            </a:r>
            <a:endParaRPr b="0" lang="pl-PL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3200" spc="-1" strike="noStrike">
                <a:solidFill>
                  <a:srgbClr val="000000"/>
                </a:solidFill>
                <a:latin typeface="Garamond"/>
                <a:ea typeface="DejaVu Sans"/>
              </a:rPr>
              <a:t>- </a:t>
            </a:r>
            <a:r>
              <a:rPr b="0" lang="pl-PL" sz="2100" spc="-1" strike="noStrike">
                <a:solidFill>
                  <a:srgbClr val="000000"/>
                </a:solidFill>
                <a:latin typeface="Garamond"/>
                <a:ea typeface="DejaVu Sans"/>
              </a:rPr>
              <a:t>I</a:t>
            </a:r>
            <a:r>
              <a:rPr b="0" lang="pl-PL" sz="2400" spc="-1" strike="noStrike">
                <a:solidFill>
                  <a:srgbClr val="000000"/>
                </a:solidFill>
                <a:latin typeface="Garamond"/>
                <a:ea typeface="DejaVu Sans"/>
              </a:rPr>
              <a:t>nformacja o procedurze dokonywania zgłoszeń wewnętrznych i podejmowania działań następczych znajduje się na stronie szpitala w zakładce warto wiedzieć, Sygnaliści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Garamond"/>
                <a:ea typeface="DejaVu Sans"/>
              </a:rPr>
              <a:t>- Każdy praktykant jest zobowiązany zapoznań się z regulaminem, standardami, procedurami wskazanymi przy zatrudnianiu</a:t>
            </a: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pl-PL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pl-PL" sz="2400" spc="-1" strike="noStrike">
                <a:solidFill>
                  <a:srgbClr val="000000"/>
                </a:solidFill>
                <a:latin typeface="Garamond"/>
                <a:ea typeface="DejaVu Sans"/>
              </a:rPr>
              <a:t>- Każdy praktykant przechodzi odpowiednie przeszkolenie</a:t>
            </a:r>
            <a:endParaRPr b="0" lang="pl-PL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pl-PL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3536</TotalTime>
  <Application>LibreOffice/7.3.4.2$Windows_X86_64 LibreOffice_project/728fec16bd5f605073805c3c9e7c4212a0120dc5</Application>
  <AppVersion>15.0000</AppVersion>
  <Words>238</Words>
  <Paragraphs>55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2024-06-12T09:33:34Z</dcterms:created>
  <dc:creator>Admin</dc:creator>
  <dc:description/>
  <dc:language>pl-PL</dc:language>
  <cp:lastModifiedBy/>
  <dcterms:modified xsi:type="dcterms:W3CDTF">2025-10-29T09:28:35Z</dcterms:modified>
  <cp:revision>88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Panoramiczny</vt:lpwstr>
  </property>
  <property fmtid="{D5CDD505-2E9C-101B-9397-08002B2CF9AE}" pid="4" name="Slides">
    <vt:i4>4</vt:i4>
  </property>
</Properties>
</file>